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5"/>
  </p:notesMasterIdLst>
  <p:sldIdLst>
    <p:sldId id="256" r:id="rId2"/>
    <p:sldId id="257" r:id="rId3"/>
    <p:sldId id="259" r:id="rId4"/>
    <p:sldId id="258" r:id="rId5"/>
    <p:sldId id="387" r:id="rId6"/>
    <p:sldId id="388" r:id="rId7"/>
    <p:sldId id="389" r:id="rId8"/>
    <p:sldId id="295" r:id="rId9"/>
    <p:sldId id="262" r:id="rId10"/>
    <p:sldId id="296" r:id="rId11"/>
    <p:sldId id="299" r:id="rId12"/>
    <p:sldId id="301" r:id="rId13"/>
    <p:sldId id="302" r:id="rId14"/>
    <p:sldId id="297" r:id="rId15"/>
    <p:sldId id="304" r:id="rId16"/>
    <p:sldId id="303" r:id="rId17"/>
    <p:sldId id="305" r:id="rId18"/>
    <p:sldId id="309" r:id="rId19"/>
    <p:sldId id="310" r:id="rId20"/>
    <p:sldId id="306" r:id="rId21"/>
    <p:sldId id="314" r:id="rId22"/>
    <p:sldId id="315" r:id="rId23"/>
    <p:sldId id="316" r:id="rId24"/>
    <p:sldId id="318" r:id="rId25"/>
    <p:sldId id="317" r:id="rId26"/>
    <p:sldId id="313" r:id="rId27"/>
    <p:sldId id="311" r:id="rId28"/>
    <p:sldId id="321" r:id="rId29"/>
    <p:sldId id="322" r:id="rId30"/>
    <p:sldId id="320" r:id="rId31"/>
    <p:sldId id="325" r:id="rId32"/>
    <p:sldId id="319" r:id="rId33"/>
    <p:sldId id="323" r:id="rId34"/>
    <p:sldId id="328" r:id="rId35"/>
    <p:sldId id="326" r:id="rId36"/>
    <p:sldId id="327" r:id="rId37"/>
    <p:sldId id="335" r:id="rId38"/>
    <p:sldId id="334" r:id="rId39"/>
    <p:sldId id="333" r:id="rId40"/>
    <p:sldId id="332" r:id="rId41"/>
    <p:sldId id="331" r:id="rId42"/>
    <p:sldId id="329" r:id="rId43"/>
    <p:sldId id="330" r:id="rId44"/>
    <p:sldId id="338" r:id="rId45"/>
    <p:sldId id="336" r:id="rId46"/>
    <p:sldId id="337" r:id="rId47"/>
    <p:sldId id="342" r:id="rId48"/>
    <p:sldId id="343" r:id="rId49"/>
    <p:sldId id="344" r:id="rId50"/>
    <p:sldId id="345" r:id="rId51"/>
    <p:sldId id="341" r:id="rId52"/>
    <p:sldId id="339" r:id="rId53"/>
    <p:sldId id="340" r:id="rId54"/>
    <p:sldId id="348" r:id="rId55"/>
    <p:sldId id="349" r:id="rId56"/>
    <p:sldId id="350" r:id="rId57"/>
    <p:sldId id="346" r:id="rId58"/>
    <p:sldId id="347" r:id="rId59"/>
    <p:sldId id="353" r:id="rId60"/>
    <p:sldId id="351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54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4" r:id="rId80"/>
    <p:sldId id="373" r:id="rId81"/>
    <p:sldId id="362" r:id="rId82"/>
    <p:sldId id="376" r:id="rId83"/>
    <p:sldId id="382" r:id="rId84"/>
    <p:sldId id="352" r:id="rId85"/>
    <p:sldId id="378" r:id="rId86"/>
    <p:sldId id="379" r:id="rId87"/>
    <p:sldId id="380" r:id="rId88"/>
    <p:sldId id="381" r:id="rId89"/>
    <p:sldId id="375" r:id="rId90"/>
    <p:sldId id="377" r:id="rId91"/>
    <p:sldId id="386" r:id="rId92"/>
    <p:sldId id="385" r:id="rId93"/>
    <p:sldId id="278" r:id="rId9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96"/>
      <p:bold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tamaran" panose="020B0604020202020204" charset="0"/>
      <p:regular r:id="rId102"/>
      <p:bold r:id="rId103"/>
    </p:embeddedFont>
    <p:embeddedFont>
      <p:font typeface="Catamaran Thin" panose="020B0604020202020204" charset="0"/>
      <p:regular r:id="rId104"/>
      <p:bold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Palatino Linotype" panose="02040502050505030304" pitchFamily="18" charset="0"/>
      <p:regular r:id="rId110"/>
      <p:bold r:id="rId111"/>
      <p:italic r:id="rId112"/>
      <p:boldItalic r:id="rId113"/>
    </p:embeddedFont>
    <p:embeddedFont>
      <p:font typeface="Roboto" panose="02000000000000000000" pitchFamily="2" charset="0"/>
      <p:regular r:id="rId114"/>
      <p:bold r:id="rId115"/>
      <p:italic r:id="rId116"/>
      <p:boldItalic r:id="rId117"/>
    </p:embeddedFont>
    <p:embeddedFont>
      <p:font typeface="Segoe UI" panose="020B0502040204020203" pitchFamily="34" charset="0"/>
      <p:regular r:id="rId118"/>
      <p:bold r:id="rId119"/>
      <p:italic r:id="rId120"/>
      <p:boldItalic r:id="rId121"/>
    </p:embeddedFont>
    <p:embeddedFont>
      <p:font typeface="Segoe UI Semilight" panose="020B0402040204020203" pitchFamily="34" charset="0"/>
      <p:regular r:id="rId122"/>
      <p:italic r:id="rId123"/>
    </p:embeddedFont>
    <p:embeddedFont>
      <p:font typeface="Verdana" panose="020B0604030504040204" pitchFamily="34" charset="0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5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123" Type="http://schemas.openxmlformats.org/officeDocument/2006/relationships/font" Target="fonts/font28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8.fntdata"/><Relationship Id="rId118" Type="http://schemas.openxmlformats.org/officeDocument/2006/relationships/font" Target="fonts/font2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124" Type="http://schemas.openxmlformats.org/officeDocument/2006/relationships/font" Target="fonts/font29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9.fntdata"/><Relationship Id="rId119" Type="http://schemas.openxmlformats.org/officeDocument/2006/relationships/font" Target="fonts/font2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120" Type="http://schemas.openxmlformats.org/officeDocument/2006/relationships/font" Target="fonts/font25.fntdata"/><Relationship Id="rId125" Type="http://schemas.openxmlformats.org/officeDocument/2006/relationships/font" Target="fonts/font3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115" Type="http://schemas.openxmlformats.org/officeDocument/2006/relationships/font" Target="fonts/font20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126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121" Type="http://schemas.openxmlformats.org/officeDocument/2006/relationships/font" Target="fonts/font2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27" Type="http://schemas.openxmlformats.org/officeDocument/2006/relationships/font" Target="fonts/font3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12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585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479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900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68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0333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69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715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7256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199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82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539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02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792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917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587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3749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228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089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053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255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0380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045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7080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147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100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256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184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9319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5226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518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809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420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0776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861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219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8534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696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950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380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80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315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8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6278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758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6014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959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109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790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38878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2434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606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95966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517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4825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2021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0495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860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4968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51954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7971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8335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465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6816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0384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5234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7859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1996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8322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678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1794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47963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9043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218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4174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72346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0823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07492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8151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908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5369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0151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10116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0066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564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9865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4149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78654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9c6d70173_1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9c6d70173_1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 dirty="0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 dirty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tslab.blogspot.com/2012/10/html5-vs-html.html" TargetMode="Externa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tslab.blogspot.com/2012/10/html5-vs-html.html" TargetMode="Externa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4;p11">
            <a:extLst>
              <a:ext uri="{FF2B5EF4-FFF2-40B4-BE49-F238E27FC236}">
                <a16:creationId xmlns:a16="http://schemas.microsoft.com/office/drawing/2014/main" id="{D18CA86C-EC11-40BC-BFAD-349F9F93DA8B}"/>
              </a:ext>
            </a:extLst>
          </p:cNvPr>
          <p:cNvSpPr txBox="1">
            <a:spLocks/>
          </p:cNvSpPr>
          <p:nvPr/>
        </p:nvSpPr>
        <p:spPr>
          <a:xfrm>
            <a:off x="569562" y="1535946"/>
            <a:ext cx="2716079" cy="138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IN" sz="6600" dirty="0"/>
              <a:t>HTML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28397" y="31222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BASICS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85350" y="2259478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68499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Documents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18" name="Google Shape;267;p18">
            <a:extLst>
              <a:ext uri="{FF2B5EF4-FFF2-40B4-BE49-F238E27FC236}">
                <a16:creationId xmlns:a16="http://schemas.microsoft.com/office/drawing/2014/main" id="{6F751C75-1219-4A8C-AE6E-7F4AC7000D7C}"/>
              </a:ext>
            </a:extLst>
          </p:cNvPr>
          <p:cNvSpPr txBox="1">
            <a:spLocks/>
          </p:cNvSpPr>
          <p:nvPr/>
        </p:nvSpPr>
        <p:spPr>
          <a:xfrm>
            <a:off x="814275" y="1537988"/>
            <a:ext cx="7043366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tamaran Thin"/>
              <a:buChar char="⬢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tamaran Thin"/>
              <a:buChar char="⬡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Thin"/>
              <a:buChar char="⬡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●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○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■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●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○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Catamaran Thin"/>
              <a:buChar char="■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342900" indent="-342900"/>
            <a:r>
              <a:rPr lang="en-US" dirty="0"/>
              <a:t>All HTML documents must start with a document type declaration: !DOCTYPE</a:t>
            </a:r>
          </a:p>
          <a:p>
            <a:pPr marL="342900" indent="-342900"/>
            <a:r>
              <a:rPr lang="en-US" dirty="0"/>
              <a:t>The HTML document itself begins with &lt;html&gt; and ends with &lt;/html&gt;</a:t>
            </a:r>
          </a:p>
          <a:p>
            <a:pPr marL="342900" indent="-342900"/>
            <a:r>
              <a:rPr lang="en-US" dirty="0"/>
              <a:t>The visible part of the HTML document is between &lt;body&gt; and &lt;/body&gt;</a:t>
            </a:r>
          </a:p>
        </p:txBody>
      </p:sp>
    </p:spTree>
    <p:extLst>
      <p:ext uri="{BB962C8B-B14F-4D97-AF65-F5344CB8AC3E}">
        <p14:creationId xmlns:p14="http://schemas.microsoft.com/office/powerpoint/2010/main" val="306306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12899" y="31222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ELEMENTS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87843" y="2259478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914804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DAE09DB-2FA2-449F-AC2E-4A0182042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58" y="1630277"/>
            <a:ext cx="5218336" cy="689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2" descr="How To Use and Understand HTML Elements | DigitalOcean">
            <a:extLst>
              <a:ext uri="{FF2B5EF4-FFF2-40B4-BE49-F238E27FC236}">
                <a16:creationId xmlns:a16="http://schemas.microsoft.com/office/drawing/2014/main" id="{72325211-CBBE-45AA-8895-2191D3585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3" y="2612236"/>
            <a:ext cx="3925487" cy="23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 Tag in HTML || HTML P Tag">
            <a:extLst>
              <a:ext uri="{FF2B5EF4-FFF2-40B4-BE49-F238E27FC236}">
                <a16:creationId xmlns:a16="http://schemas.microsoft.com/office/drawing/2014/main" id="{95B99219-02E5-406B-8FF0-9608922FC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119" y="2897981"/>
            <a:ext cx="2620920" cy="1765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7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AD8C9CB-5625-46B1-9DCF-751849323E43}"/>
              </a:ext>
            </a:extLst>
          </p:cNvPr>
          <p:cNvSpPr txBox="1"/>
          <p:nvPr/>
        </p:nvSpPr>
        <p:spPr>
          <a:xfrm>
            <a:off x="557820" y="1933698"/>
            <a:ext cx="666112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30C3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HTML </a:t>
            </a:r>
            <a:r>
              <a:rPr lang="en-US" sz="1600" b="1" i="0" dirty="0">
                <a:solidFill>
                  <a:srgbClr val="030C3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elements</a:t>
            </a:r>
            <a:r>
              <a:rPr lang="en-US" sz="1600" b="0" i="0" dirty="0">
                <a:solidFill>
                  <a:srgbClr val="030C3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 are individual components of HTML defined by HTML tags.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30C3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30C3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At first glance, elements and tags can easily be mistaken for the same thing. But they are not.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30C3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30C3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The key thing to remember is that </a:t>
            </a:r>
            <a:r>
              <a:rPr lang="en-US" sz="1600" b="1" i="0" dirty="0">
                <a:solidFill>
                  <a:srgbClr val="030C3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elements are made up of tags, but tags are not made up of elements</a:t>
            </a:r>
            <a:r>
              <a:rPr lang="en-US" sz="1600" b="0" i="0" dirty="0">
                <a:solidFill>
                  <a:srgbClr val="030C30"/>
                </a:solidFill>
                <a:effectLst/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en-IN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0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8" name="Picture 2" descr="How to Write HTML, Part 2: Understanding Tags | by Brad Yale |  HealthWellNext | Medium">
            <a:extLst>
              <a:ext uri="{FF2B5EF4-FFF2-40B4-BE49-F238E27FC236}">
                <a16:creationId xmlns:a16="http://schemas.microsoft.com/office/drawing/2014/main" id="{F030EA83-22FD-4588-B291-5295D950C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31" y="1356864"/>
            <a:ext cx="5197844" cy="3512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87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147536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ATTRIBUTES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284736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83682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ATTRIBUTES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13E12C7-11E2-44AE-8CAB-3DE35DAF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1740966"/>
            <a:ext cx="5734345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51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ATTRIBUTES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8" name="Picture 2" descr="Download Free png Web Scraping - DLPNG.com">
            <a:extLst>
              <a:ext uri="{FF2B5EF4-FFF2-40B4-BE49-F238E27FC236}">
                <a16:creationId xmlns:a16="http://schemas.microsoft.com/office/drawing/2014/main" id="{9F5916A6-A700-4DE5-8CF6-E34ACD4E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02" y="1759001"/>
            <a:ext cx="4623230" cy="26842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583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ATTRIBUTES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0" name="Picture 2" descr="HTML in Hindi - HTML Attribute In Hindi » Master Programming">
            <a:extLst>
              <a:ext uri="{FF2B5EF4-FFF2-40B4-BE49-F238E27FC236}">
                <a16:creationId xmlns:a16="http://schemas.microsoft.com/office/drawing/2014/main" id="{09D70C31-157B-4F1F-8FAA-409AC16E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8" y="1435452"/>
            <a:ext cx="5859933" cy="329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089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18" name="Google Shape;193;p12">
            <a:extLst>
              <a:ext uri="{FF2B5EF4-FFF2-40B4-BE49-F238E27FC236}">
                <a16:creationId xmlns:a16="http://schemas.microsoft.com/office/drawing/2014/main" id="{18F9E58D-3F1A-4D15-AAED-001B88B9E1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1714" y="1485621"/>
            <a:ext cx="5625271" cy="30065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Introduction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Basics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Elements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Attributes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Paragraphs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Styles &amp; Formatting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Colors (RGB, HEX, HSL)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Links / Charset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Images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Tables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Lists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Block &amp; Inline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Class, ID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Layout Elements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Responsive Web Design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Multimedia</a:t>
            </a:r>
          </a:p>
          <a:p>
            <a:pPr marL="228600" indent="-228600">
              <a:buClr>
                <a:schemeClr val="tx1">
                  <a:lumMod val="50000"/>
                  <a:lumOff val="50000"/>
                </a:schemeClr>
              </a:buClr>
              <a:buSzPts val="1100"/>
              <a:buFont typeface="+mj-lt"/>
              <a:buAutoNum type="arabicPeriod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HTML Forms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12899" y="3186281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PARAGRAPHS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979963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PARAGRAPHS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2" descr="Headings, Paragraphs, Formatting, Links, Head, CSS, Images - ppt video  online download">
            <a:extLst>
              <a:ext uri="{FF2B5EF4-FFF2-40B4-BE49-F238E27FC236}">
                <a16:creationId xmlns:a16="http://schemas.microsoft.com/office/drawing/2014/main" id="{D499F797-F175-4FFA-B867-B2A66B452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" r="7525" b="20617"/>
          <a:stretch/>
        </p:blipFill>
        <p:spPr bwMode="auto">
          <a:xfrm>
            <a:off x="1235990" y="1660825"/>
            <a:ext cx="4761854" cy="28826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3373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PARAGRAPHS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2" descr="HTML Paragraphs - MEGATEK ICT ACADEMY">
            <a:extLst>
              <a:ext uri="{FF2B5EF4-FFF2-40B4-BE49-F238E27FC236}">
                <a16:creationId xmlns:a16="http://schemas.microsoft.com/office/drawing/2014/main" id="{A8D86CAC-20E0-4B5F-98E8-5D7E2AF41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" r="-158"/>
          <a:stretch/>
        </p:blipFill>
        <p:spPr bwMode="auto">
          <a:xfrm>
            <a:off x="385388" y="1892109"/>
            <a:ext cx="4336305" cy="28898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EBB702-DB9C-4AAB-BEFB-CD78A4C839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8059" y="2748424"/>
            <a:ext cx="1681541" cy="1189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9BEA92-FC9B-45E4-AB00-9D40921F407B}"/>
              </a:ext>
            </a:extLst>
          </p:cNvPr>
          <p:cNvSpPr/>
          <p:nvPr/>
        </p:nvSpPr>
        <p:spPr>
          <a:xfrm>
            <a:off x="4960254" y="2008346"/>
            <a:ext cx="18293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 :</a:t>
            </a:r>
          </a:p>
        </p:txBody>
      </p:sp>
    </p:spTree>
    <p:extLst>
      <p:ext uri="{BB962C8B-B14F-4D97-AF65-F5344CB8AC3E}">
        <p14:creationId xmlns:p14="http://schemas.microsoft.com/office/powerpoint/2010/main" val="3526835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201779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Formatting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38979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225764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Formatting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2AB1FD6-6659-4399-8ADE-19FE2E6AA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0"/>
          <a:stretch/>
        </p:blipFill>
        <p:spPr>
          <a:xfrm>
            <a:off x="855558" y="1608534"/>
            <a:ext cx="5330642" cy="27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Formatting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B0F7DFA-EAD3-4065-A175-C2BDECE8E9BF}"/>
              </a:ext>
            </a:extLst>
          </p:cNvPr>
          <p:cNvSpPr txBox="1"/>
          <p:nvPr/>
        </p:nvSpPr>
        <p:spPr>
          <a:xfrm>
            <a:off x="1427781" y="1543498"/>
            <a:ext cx="4575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Verdana" panose="020B0604030504040204" pitchFamily="34" charset="0"/>
              </a:rPr>
              <a:t>HTML contains several elements for defining text with a special meaning.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2" descr="HTML text formatting">
            <a:extLst>
              <a:ext uri="{FF2B5EF4-FFF2-40B4-BE49-F238E27FC236}">
                <a16:creationId xmlns:a16="http://schemas.microsoft.com/office/drawing/2014/main" id="{7F3433F9-B555-42EB-8DD5-4640EB02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15" y="2388353"/>
            <a:ext cx="4944045" cy="263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896DC7-2065-4634-BAC0-71AE8C59C7D9}"/>
              </a:ext>
            </a:extLst>
          </p:cNvPr>
          <p:cNvSpPr/>
          <p:nvPr/>
        </p:nvSpPr>
        <p:spPr>
          <a:xfrm>
            <a:off x="4920712" y="4749851"/>
            <a:ext cx="1082943" cy="271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976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28398" y="3186281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Links &amp; CharSet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7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60534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Links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8F99D3-5ECC-4B64-9490-38D630FF8797}"/>
              </a:ext>
            </a:extLst>
          </p:cNvPr>
          <p:cNvSpPr txBox="1"/>
          <p:nvPr/>
        </p:nvSpPr>
        <p:spPr>
          <a:xfrm>
            <a:off x="296755" y="2191462"/>
            <a:ext cx="25632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Links are found in nearly all web pages.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</a:endParaRPr>
          </a:p>
          <a:p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Links allow users to click their way from page to page.</a:t>
            </a:r>
            <a:endParaRPr lang="en-I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4" descr="HTML Links">
            <a:extLst>
              <a:ext uri="{FF2B5EF4-FFF2-40B4-BE49-F238E27FC236}">
                <a16:creationId xmlns:a16="http://schemas.microsoft.com/office/drawing/2014/main" id="{3C8F735D-8203-4E02-8BE5-2AF0F022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4456" r="19831" b="3174"/>
          <a:stretch/>
        </p:blipFill>
        <p:spPr bwMode="auto">
          <a:xfrm>
            <a:off x="3129817" y="1409075"/>
            <a:ext cx="4363613" cy="3134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1809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Links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1" name="Picture 2" descr="Download Free png Web Scraping - DLPNG.com">
            <a:extLst>
              <a:ext uri="{FF2B5EF4-FFF2-40B4-BE49-F238E27FC236}">
                <a16:creationId xmlns:a16="http://schemas.microsoft.com/office/drawing/2014/main" id="{C3111B21-10F8-45E2-BEB8-BF915D514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5" y="1845058"/>
            <a:ext cx="4623230" cy="26842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C3EF2-EA42-4805-87BF-A2A68B373D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91718" y="2876629"/>
            <a:ext cx="1371670" cy="1079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BDBCFC-702E-47E7-BCE0-BAA5B3A6D8DA}"/>
              </a:ext>
            </a:extLst>
          </p:cNvPr>
          <p:cNvSpPr/>
          <p:nvPr/>
        </p:nvSpPr>
        <p:spPr>
          <a:xfrm>
            <a:off x="5460492" y="1997753"/>
            <a:ext cx="17828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 :</a:t>
            </a:r>
          </a:p>
        </p:txBody>
      </p:sp>
    </p:spTree>
    <p:extLst>
      <p:ext uri="{BB962C8B-B14F-4D97-AF65-F5344CB8AC3E}">
        <p14:creationId xmlns:p14="http://schemas.microsoft.com/office/powerpoint/2010/main" val="47933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Links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2" descr="HTML Links w3school web">
            <a:extLst>
              <a:ext uri="{FF2B5EF4-FFF2-40B4-BE49-F238E27FC236}">
                <a16:creationId xmlns:a16="http://schemas.microsoft.com/office/drawing/2014/main" id="{F237CFFE-CD92-4813-AD6C-A28FB31C1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713" b="7570"/>
          <a:stretch/>
        </p:blipFill>
        <p:spPr bwMode="auto">
          <a:xfrm>
            <a:off x="516899" y="1746465"/>
            <a:ext cx="7546773" cy="2306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58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INTRODUCTION</a:t>
            </a:r>
            <a:endParaRPr dirty="0"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The Structure</a:t>
            </a:r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284736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Charset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EE2AC7-DA09-4FE6-9C0F-C7B80D25EB02}"/>
              </a:ext>
            </a:extLst>
          </p:cNvPr>
          <p:cNvSpPr txBox="1"/>
          <p:nvPr/>
        </p:nvSpPr>
        <p:spPr>
          <a:xfrm>
            <a:off x="779100" y="2096666"/>
            <a:ext cx="649960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HTML5 specification encourages web developers to use the </a:t>
            </a:r>
            <a:r>
              <a:rPr lang="en-US" sz="2000" b="0" i="0" dirty="0">
                <a:solidFill>
                  <a:schemeClr val="accent5"/>
                </a:solidFill>
                <a:effectLst/>
                <a:latin typeface="Verdana" panose="020B0604030504040204" pitchFamily="34" charset="0"/>
              </a:rPr>
              <a:t>UTF-8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character set</a:t>
            </a:r>
            <a:r>
              <a:rPr lang="en-US" sz="1800" dirty="0">
                <a:latin typeface="Verdana" panose="020B0604030504040204" pitchFamily="34" charset="0"/>
              </a:rPr>
              <a:t>.</a:t>
            </a:r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1800" dirty="0">
              <a:latin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</a:rPr>
              <a:t>It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covers almost all of the characters and symbols in the world!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0040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Charset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026" name="Picture 2" descr="encoding - What is the difference between UTF-8 and Unicode? - Stack  Overflow">
            <a:extLst>
              <a:ext uri="{FF2B5EF4-FFF2-40B4-BE49-F238E27FC236}">
                <a16:creationId xmlns:a16="http://schemas.microsoft.com/office/drawing/2014/main" id="{1EE1F49C-998C-489F-897D-49C9AE3FF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96" y="1800709"/>
            <a:ext cx="5381625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1456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20648" y="3186281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Images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8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64749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Images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AFF2F7B-31A2-44ED-AF7F-E1220B00E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6392"/>
          <a:stretch/>
        </p:blipFill>
        <p:spPr>
          <a:xfrm>
            <a:off x="1759057" y="3818245"/>
            <a:ext cx="3659229" cy="1228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86F529C2-CED1-401C-963A-B1D54B175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120" y="1417588"/>
            <a:ext cx="6878303" cy="230832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The HTML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&lt;img&gt;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tag is used to embed an image in a web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Images are not technically inserted into a web page; images are linked to web pages.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chemeClr val="accent4">
                  <a:lumMod val="50000"/>
                </a:schemeClr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&lt;img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 tag creates a holding space for the referenced image.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&lt;img&gt;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tag is empty, it contains attributes only, and does not have a closing tag.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&lt;img&gt;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tag has two required attributes: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pPr lvl="1">
              <a:buClrTx/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src - Specifies the path to the image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alt - Specifies an alternate text for the image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9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Images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4" descr="Image Tag">
            <a:extLst>
              <a:ext uri="{FF2B5EF4-FFF2-40B4-BE49-F238E27FC236}">
                <a16:creationId xmlns:a16="http://schemas.microsoft.com/office/drawing/2014/main" id="{B41208DA-7D93-4238-BCC9-11F3CF09C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" y="1690798"/>
            <a:ext cx="4973072" cy="284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ML img src (image source) with path options (5 examples)">
            <a:extLst>
              <a:ext uri="{FF2B5EF4-FFF2-40B4-BE49-F238E27FC236}">
                <a16:creationId xmlns:a16="http://schemas.microsoft.com/office/drawing/2014/main" id="{8B25413B-F6E9-48B2-B4CF-C93E9315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84" y="1538206"/>
            <a:ext cx="28575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1672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289652" y="3194030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Tables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31230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9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075030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Tables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2" descr="Create Tables in HTML | Learn Styling Tables using HTML Tags">
            <a:extLst>
              <a:ext uri="{FF2B5EF4-FFF2-40B4-BE49-F238E27FC236}">
                <a16:creationId xmlns:a16="http://schemas.microsoft.com/office/drawing/2014/main" id="{7B8A7C90-DB78-4E89-BF3A-4B3BF9870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7"/>
          <a:stretch/>
        </p:blipFill>
        <p:spPr bwMode="auto">
          <a:xfrm>
            <a:off x="981399" y="1709467"/>
            <a:ext cx="5605382" cy="2927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6262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Tables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DCD-3BC3-4A90-BCB5-914FBEDD24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863" y="2559537"/>
            <a:ext cx="4330923" cy="9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027E54-1989-4A8C-84A0-BBA5349021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863" y="3734873"/>
            <a:ext cx="4769095" cy="1016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D8A5A-C935-4C03-93C6-9D4F75C7C3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863" y="1352449"/>
            <a:ext cx="7702946" cy="100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050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Tables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97FAB0-A7E0-43F6-8BE2-8F32ABC794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2690" y="1619044"/>
            <a:ext cx="3165953" cy="2981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B12A3B-12F8-4223-9B31-BC948BAB7EE3}"/>
              </a:ext>
            </a:extLst>
          </p:cNvPr>
          <p:cNvSpPr txBox="1"/>
          <p:nvPr/>
        </p:nvSpPr>
        <p:spPr>
          <a:xfrm>
            <a:off x="4189597" y="2969540"/>
            <a:ext cx="38398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HTML tables allow web developers to arrange data into rows and columns.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07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Tables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F6E873-04AA-44A6-B21A-E748369197AE}"/>
              </a:ext>
            </a:extLst>
          </p:cNvPr>
          <p:cNvSpPr txBox="1"/>
          <p:nvPr/>
        </p:nvSpPr>
        <p:spPr>
          <a:xfrm>
            <a:off x="884585" y="1662760"/>
            <a:ext cx="6234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Example :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E390BA-E7F6-48E9-98A3-56CDC6B7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6162" y="2257170"/>
            <a:ext cx="4987510" cy="24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5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ctrTitle" idx="4294967295"/>
          </p:nvPr>
        </p:nvSpPr>
        <p:spPr>
          <a:xfrm>
            <a:off x="3533550" y="1887928"/>
            <a:ext cx="4422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725DCF"/>
                </a:solidFill>
              </a:rPr>
              <a:t>HTML</a:t>
            </a:r>
            <a:endParaRPr sz="9600" dirty="0">
              <a:solidFill>
                <a:srgbClr val="725DCF"/>
              </a:solidFill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4294967295"/>
          </p:nvPr>
        </p:nvSpPr>
        <p:spPr>
          <a:xfrm>
            <a:off x="3533550" y="3087551"/>
            <a:ext cx="44223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HTML is the standard markup language for creating Web pages.</a:t>
            </a:r>
          </a:p>
        </p:txBody>
      </p:sp>
      <p:sp>
        <p:nvSpPr>
          <p:cNvPr id="220" name="Google Shape;220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21" name="Google Shape;221;p14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669" r="22669"/>
          <a:stretch/>
        </p:blipFill>
        <p:spPr>
          <a:xfrm>
            <a:off x="1188150" y="401625"/>
            <a:ext cx="1975353" cy="2180734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Tables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9965026-B06A-45B7-8BCE-4668C2D06E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7343" y="2849495"/>
            <a:ext cx="5397777" cy="1003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3681C-255E-41C5-9290-C4CA192C3D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503" y="3999551"/>
            <a:ext cx="4934204" cy="952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3F6AD5-53AA-414E-88B7-85A843E9C8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9202" y="1379004"/>
            <a:ext cx="6782911" cy="112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8543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Tables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2" descr="Tables, Rows, Columns, Cells, Header, Footer, Colspan, Rowspan - ppt  download">
            <a:extLst>
              <a:ext uri="{FF2B5EF4-FFF2-40B4-BE49-F238E27FC236}">
                <a16:creationId xmlns:a16="http://schemas.microsoft.com/office/drawing/2014/main" id="{CC2FFE50-B182-40D8-9D66-C07572680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6" b="4012"/>
          <a:stretch/>
        </p:blipFill>
        <p:spPr bwMode="auto">
          <a:xfrm>
            <a:off x="1227542" y="2298889"/>
            <a:ext cx="5258400" cy="245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F8AEFC-A852-4941-B9A0-94EBF4456E78}"/>
              </a:ext>
            </a:extLst>
          </p:cNvPr>
          <p:cNvSpPr/>
          <p:nvPr/>
        </p:nvSpPr>
        <p:spPr>
          <a:xfrm>
            <a:off x="1105468" y="1625795"/>
            <a:ext cx="17828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 :</a:t>
            </a:r>
          </a:p>
        </p:txBody>
      </p:sp>
    </p:spTree>
    <p:extLst>
      <p:ext uri="{BB962C8B-B14F-4D97-AF65-F5344CB8AC3E}">
        <p14:creationId xmlns:p14="http://schemas.microsoft.com/office/powerpoint/2010/main" val="2376231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186281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Lists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976792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ATTRIBUTES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A6A9765-92BF-42F8-B1BF-4BB2FE7869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243" y="1454153"/>
            <a:ext cx="6356677" cy="1397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C9FCE3-BB23-45C6-9309-85B4D238E4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243" y="2990811"/>
            <a:ext cx="4019757" cy="1759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DDD78D-7CB4-432F-8454-769C759A0E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5541" y="3028625"/>
            <a:ext cx="1695537" cy="12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90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ATTRIBUTES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16D7953-735D-433D-8004-C81BAA132F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100" y="1353376"/>
            <a:ext cx="6083613" cy="1320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82AB9C-A333-45C0-B6A2-65A06139CE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1543" y="2857454"/>
            <a:ext cx="3499030" cy="1892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845B8-6DFD-4207-849F-5D2EF7A9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0" y="2913500"/>
            <a:ext cx="1670136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1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078106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Block and Inline </a:t>
            </a:r>
            <a:br>
              <a:rPr lang="en" dirty="0"/>
            </a:br>
            <a:r>
              <a:rPr lang="en" dirty="0"/>
              <a:t>elements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11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985806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&amp; Inline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2" descr="html block elements">
            <a:extLst>
              <a:ext uri="{FF2B5EF4-FFF2-40B4-BE49-F238E27FC236}">
                <a16:creationId xmlns:a16="http://schemas.microsoft.com/office/drawing/2014/main" id="{7D6C1B78-0331-4217-810A-8C4DC3F7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91" y="1539482"/>
            <a:ext cx="6137329" cy="32114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F2F576-C7F0-4214-A4A5-88584A5F90B3}"/>
              </a:ext>
            </a:extLst>
          </p:cNvPr>
          <p:cNvSpPr/>
          <p:nvPr/>
        </p:nvSpPr>
        <p:spPr>
          <a:xfrm>
            <a:off x="5827363" y="4176793"/>
            <a:ext cx="681925" cy="426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0273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&amp; Inline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A9513D9-E7B2-4E9F-B01E-15C299F9AA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863" y="2067742"/>
            <a:ext cx="7807528" cy="1721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893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&amp; Inline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0509D8-237A-450F-BF16-D735873C7B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5050" y="1983789"/>
            <a:ext cx="6813900" cy="1873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228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&amp; Inline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F806750-A18B-4AE7-AFBC-E7080A6F66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3349" y="1959965"/>
            <a:ext cx="5869120" cy="1612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90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221" name="Google Shape;221;p14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669" r="22669"/>
          <a:stretch/>
        </p:blipFill>
        <p:spPr>
          <a:xfrm>
            <a:off x="1188150" y="386127"/>
            <a:ext cx="1975353" cy="2180734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Google Shape;221;p14">
            <a:extLst>
              <a:ext uri="{FF2B5EF4-FFF2-40B4-BE49-F238E27FC236}">
                <a16:creationId xmlns:a16="http://schemas.microsoft.com/office/drawing/2014/main" id="{E4EDFC9B-C953-43E5-A8C2-10241916A8DE}"/>
              </a:ext>
            </a:extLst>
          </p:cNvPr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669" r="22669"/>
          <a:stretch/>
        </p:blipFill>
        <p:spPr>
          <a:xfrm>
            <a:off x="1188150" y="370629"/>
            <a:ext cx="1975353" cy="2180734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76AA36-5008-4FB9-A208-82E4038AB6EC}"/>
              </a:ext>
            </a:extLst>
          </p:cNvPr>
          <p:cNvSpPr txBox="1"/>
          <p:nvPr/>
        </p:nvSpPr>
        <p:spPr>
          <a:xfrm>
            <a:off x="2989566" y="473265"/>
            <a:ext cx="57653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725DCF"/>
                </a:solidFill>
                <a:effectLst/>
                <a:latin typeface="Bahnschrift" panose="020B0502040204020203" pitchFamily="34" charset="0"/>
              </a:rPr>
              <a:t>HTML was created by Sir Tim Berners-Lee in late 1991 but was not officially released</a:t>
            </a:r>
            <a:r>
              <a:rPr lang="en-US" sz="2400" b="0" i="0" dirty="0">
                <a:solidFill>
                  <a:srgbClr val="725DCF"/>
                </a:solidFill>
                <a:effectLst/>
                <a:latin typeface="Bahnschrift" panose="020B0502040204020203" pitchFamily="34" charset="0"/>
              </a:rPr>
              <a:t>.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25DCF"/>
              </a:solidFill>
              <a:latin typeface="Bahnschrift" panose="020B0502040204020203" pitchFamily="34" charset="0"/>
            </a:endParaRP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25DCF"/>
                </a:solidFill>
                <a:effectLst/>
                <a:latin typeface="Bahnschrift" panose="020B0502040204020203" pitchFamily="34" charset="0"/>
              </a:rPr>
              <a:t>It was published in 1995 as HTML 2.0. HTML 4.01 was published in late 1999 and was a major version of HTML.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25DCF"/>
              </a:solidFill>
              <a:latin typeface="Bahnschrift" panose="020B0502040204020203" pitchFamily="34" charset="0"/>
            </a:endParaRP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725DCF"/>
                </a:solidFill>
                <a:effectLst/>
                <a:latin typeface="Bahnschrift" panose="020B0502040204020203" pitchFamily="34" charset="0"/>
              </a:rPr>
              <a:t>HTML is a very evolving markup language and has evolved with various versions updating.</a:t>
            </a:r>
            <a:endParaRPr lang="en-IN" sz="2400" dirty="0">
              <a:solidFill>
                <a:srgbClr val="725DCF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820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802347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&amp; Inline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D30DB89-144D-4241-9F16-DDBEB3459B2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546" y="1953324"/>
            <a:ext cx="6940907" cy="208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4714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&amp; Inline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5D5C242-4082-42C4-B393-B80EEAD42E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4275" y="1567223"/>
            <a:ext cx="5915024" cy="155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8C19-F988-44D5-B4C8-702B8A42E7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4275" y="3155362"/>
            <a:ext cx="6725165" cy="1481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589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078106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Class and ID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274076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8CE5F81-E1E6-4C96-B020-4A69B4A9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75" y="1464511"/>
            <a:ext cx="5088132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 HTML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attribute is used to specify a class for an HTML element.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Multiple HTML elements can share the same class.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3" descr="Classes in HTML with Examples - Dot Net Tutorials">
            <a:extLst>
              <a:ext uri="{FF2B5EF4-FFF2-40B4-BE49-F238E27FC236}">
                <a16:creationId xmlns:a16="http://schemas.microsoft.com/office/drawing/2014/main" id="{C1D06CC2-3C6F-451E-896A-DDEC801C3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17" y="3087667"/>
            <a:ext cx="3625468" cy="166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211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C4E34C45-EB62-4B43-AF23-E87AC87E8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82" y="1640334"/>
            <a:ext cx="650985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Tip: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attribute can be used on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HTML element.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 class name is case sensitive!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Google Shape;1089;p46">
            <a:extLst>
              <a:ext uri="{FF2B5EF4-FFF2-40B4-BE49-F238E27FC236}">
                <a16:creationId xmlns:a16="http://schemas.microsoft.com/office/drawing/2014/main" id="{0E4E91E8-96FD-48F1-A312-41C9BAECA9BB}"/>
              </a:ext>
            </a:extLst>
          </p:cNvPr>
          <p:cNvSpPr/>
          <p:nvPr/>
        </p:nvSpPr>
        <p:spPr>
          <a:xfrm>
            <a:off x="3520058" y="2952890"/>
            <a:ext cx="1439399" cy="137446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510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A445142-58CA-480B-A047-9A7C815B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71" y="1480922"/>
            <a:ext cx="7734429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 HTML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attribute is used to specify a unique id for an HTML element.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You cannot have more than one element with the same id in an HTML document.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10" name="Picture 3" descr="Ids in HTML with Examples - Dot Net Tutorials">
            <a:extLst>
              <a:ext uri="{FF2B5EF4-FFF2-40B4-BE49-F238E27FC236}">
                <a16:creationId xmlns:a16="http://schemas.microsoft.com/office/drawing/2014/main" id="{6E90FAC9-4918-409E-B5BD-A43A6A87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979" y="2993213"/>
            <a:ext cx="3857059" cy="19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36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12E7A8D9-65E4-4739-A25D-27AA14A72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82" y="1528890"/>
            <a:ext cx="650985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Note: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 id name is case sensitive!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Note: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The id name must contain at least one character, cannot start with a number, and must not contain whitespaces (spaces, tabs, etc.).</a:t>
            </a:r>
          </a:p>
        </p:txBody>
      </p:sp>
      <p:sp>
        <p:nvSpPr>
          <p:cNvPr id="10" name="Google Shape;1089;p46">
            <a:extLst>
              <a:ext uri="{FF2B5EF4-FFF2-40B4-BE49-F238E27FC236}">
                <a16:creationId xmlns:a16="http://schemas.microsoft.com/office/drawing/2014/main" id="{A46FDBD9-7104-4769-8DAC-5F6D67C8C7B1}"/>
              </a:ext>
            </a:extLst>
          </p:cNvPr>
          <p:cNvSpPr/>
          <p:nvPr/>
        </p:nvSpPr>
        <p:spPr>
          <a:xfrm>
            <a:off x="3520058" y="3162120"/>
            <a:ext cx="1439399" cy="137446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4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078106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Block and Inline </a:t>
            </a:r>
            <a:br>
              <a:rPr lang="en" dirty="0"/>
            </a:br>
            <a:r>
              <a:rPr lang="en" dirty="0"/>
              <a:t>elements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13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892255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Layout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AF037F1-AE55-424F-9FA5-30E9502C1B3E}"/>
              </a:ext>
            </a:extLst>
          </p:cNvPr>
          <p:cNvSpPr txBox="1"/>
          <p:nvPr/>
        </p:nvSpPr>
        <p:spPr>
          <a:xfrm>
            <a:off x="1255976" y="1636932"/>
            <a:ext cx="6440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Websites often display content in multiple columns (like a magazine or a newspaper).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104EC85-0CEF-46B4-B431-3CF65794B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7749" r="41611" b="6847"/>
          <a:stretch/>
        </p:blipFill>
        <p:spPr bwMode="auto">
          <a:xfrm>
            <a:off x="2644882" y="2274577"/>
            <a:ext cx="3109269" cy="24763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564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Layout Elements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09D87A6-CD2D-481F-A62E-616F9A1E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6475" y="1536364"/>
            <a:ext cx="6055031" cy="310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86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Alternatives to HTML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CE3AB-5676-4F75-9D14-CCAAC9E4002A}"/>
              </a:ext>
            </a:extLst>
          </p:cNvPr>
          <p:cNvSpPr txBox="1"/>
          <p:nvPr/>
        </p:nvSpPr>
        <p:spPr>
          <a:xfrm>
            <a:off x="842720" y="1643915"/>
            <a:ext cx="5002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0" i="0" dirty="0">
                <a:solidFill>
                  <a:srgbClr val="813588"/>
                </a:solidFill>
                <a:effectLst/>
                <a:latin typeface="Roboto" panose="02000000000000000000" pitchFamily="2" charset="0"/>
              </a:rPr>
              <a:t>XML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63CA4-5BFF-4C74-A009-8C0A5493214B}"/>
              </a:ext>
            </a:extLst>
          </p:cNvPr>
          <p:cNvSpPr txBox="1"/>
          <p:nvPr/>
        </p:nvSpPr>
        <p:spPr>
          <a:xfrm>
            <a:off x="842720" y="2131199"/>
            <a:ext cx="5002078" cy="2176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Clr>
                <a:srgbClr val="725DCF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25DCF"/>
                </a:solidFill>
                <a:effectLst/>
                <a:latin typeface="Verdana" panose="020B0604030504040204" pitchFamily="34" charset="0"/>
              </a:rPr>
              <a:t>XML stands for eXtensible Markup Language</a:t>
            </a:r>
          </a:p>
          <a:p>
            <a:pPr algn="l">
              <a:lnSpc>
                <a:spcPct val="200000"/>
              </a:lnSpc>
              <a:buClr>
                <a:srgbClr val="725DCF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25DCF"/>
                </a:solidFill>
                <a:effectLst/>
                <a:latin typeface="Verdana" panose="020B0604030504040204" pitchFamily="34" charset="0"/>
              </a:rPr>
              <a:t>XML is a markup language much like HTML</a:t>
            </a:r>
          </a:p>
          <a:p>
            <a:pPr algn="l">
              <a:lnSpc>
                <a:spcPct val="200000"/>
              </a:lnSpc>
              <a:buClr>
                <a:srgbClr val="725DCF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25DCF"/>
                </a:solidFill>
                <a:effectLst/>
                <a:latin typeface="Verdana" panose="020B0604030504040204" pitchFamily="34" charset="0"/>
              </a:rPr>
              <a:t>XML was designed to store and transport data</a:t>
            </a:r>
          </a:p>
          <a:p>
            <a:pPr algn="l">
              <a:lnSpc>
                <a:spcPct val="200000"/>
              </a:lnSpc>
              <a:buClr>
                <a:srgbClr val="725DCF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25DCF"/>
                </a:solidFill>
                <a:effectLst/>
                <a:latin typeface="Verdana" panose="020B0604030504040204" pitchFamily="34" charset="0"/>
              </a:rPr>
              <a:t>XML was designed to be self-descriptive</a:t>
            </a:r>
          </a:p>
          <a:p>
            <a:pPr algn="l">
              <a:lnSpc>
                <a:spcPct val="200000"/>
              </a:lnSpc>
              <a:buClr>
                <a:srgbClr val="725DCF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25DCF"/>
                </a:solidFill>
                <a:effectLst/>
                <a:latin typeface="Verdana" panose="020B0604030504040204" pitchFamily="34" charset="0"/>
              </a:rPr>
              <a:t>XML is a W3C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37003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078106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Responsive Web Design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14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622610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 Web Design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24554-8D95-4E90-9C08-A4398EA31161}"/>
              </a:ext>
            </a:extLst>
          </p:cNvPr>
          <p:cNvSpPr txBox="1"/>
          <p:nvPr/>
        </p:nvSpPr>
        <p:spPr>
          <a:xfrm>
            <a:off x="504184" y="1536978"/>
            <a:ext cx="64480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Responsive web design is about creating web pages that look good on all devices!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A responsive web design will automatically adjust for different screen sizes and viewports.</a:t>
            </a:r>
          </a:p>
        </p:txBody>
      </p:sp>
      <p:pic>
        <p:nvPicPr>
          <p:cNvPr id="10" name="Picture 2" descr="Responsive Web Design – Modern Website Code for Beginners">
            <a:extLst>
              <a:ext uri="{FF2B5EF4-FFF2-40B4-BE49-F238E27FC236}">
                <a16:creationId xmlns:a16="http://schemas.microsoft.com/office/drawing/2014/main" id="{72C42D4D-1B69-428A-B7C2-9860E44E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578" y="2928319"/>
            <a:ext cx="4036663" cy="201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8002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 Web Design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7590BF2-DAA4-4209-8FDD-6C48BED23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7820" y="1773333"/>
            <a:ext cx="6369377" cy="933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996C5B-0466-4239-9BE7-1B8652B84B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605" y="3043338"/>
            <a:ext cx="5937555" cy="977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669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 Web Design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34DD53B-96A4-4FBE-917A-53120BD264A4}"/>
              </a:ext>
            </a:extLst>
          </p:cNvPr>
          <p:cNvSpPr txBox="1"/>
          <p:nvPr/>
        </p:nvSpPr>
        <p:spPr>
          <a:xfrm>
            <a:off x="378869" y="1477265"/>
            <a:ext cx="66651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This will set the viewport of your page, which will give the browser instructions on how to control the page's dimensions and scaling.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Verdan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Here is an example of a web page 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without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the viewport meta tag, and the same web page 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with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the viewport meta tag: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1604C4-EDE7-4F82-A296-3A9E14D3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08" y="2756163"/>
            <a:ext cx="3540884" cy="2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63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 Web Design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91A965C-096D-482A-BF6C-8C8D0D7651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133" y="1715098"/>
            <a:ext cx="6070828" cy="1539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8E778-E79A-4716-9DDE-4CBDA95DBDE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7490" y="3537025"/>
            <a:ext cx="4038808" cy="933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0753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 Web Design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CFA88-E9D4-45CB-9AD4-626EB4B7C0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112" y="1727953"/>
            <a:ext cx="6718109" cy="891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13140-BE3D-421A-A04C-C699AD68AC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62283" y="2958016"/>
            <a:ext cx="5023108" cy="958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6603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 Web Design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CEF566C-33A6-4257-B3FB-DD9FE44620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2682" y="1638393"/>
            <a:ext cx="5709116" cy="93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B89E94-B91F-420E-8E03-851376A979F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7226" y="2864234"/>
            <a:ext cx="5151669" cy="1885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5254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Responsive Web Design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768875-ECA2-4C7C-88F6-46B046B6CD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2750" y="1659473"/>
            <a:ext cx="5689892" cy="1276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61AF2-87C7-4A35-A660-73C91133FE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5485" y="3323199"/>
            <a:ext cx="3829247" cy="984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105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078106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551057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2355B3-B676-4F61-A98A-6FF5AC3E6E03}"/>
              </a:ext>
            </a:extLst>
          </p:cNvPr>
          <p:cNvSpPr txBox="1"/>
          <p:nvPr/>
        </p:nvSpPr>
        <p:spPr>
          <a:xfrm>
            <a:off x="779100" y="1646980"/>
            <a:ext cx="62903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An HTML form is used to collect user input. The user input is most often sent to a server for processing.</a:t>
            </a:r>
          </a:p>
          <a:p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I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AB560-CCC1-489A-B0C3-832ADFD1FA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19607" y="2496903"/>
            <a:ext cx="3613336" cy="1962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92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 Why HTML ?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CE3AB-5676-4F75-9D14-CCAAC9E4002A}"/>
              </a:ext>
            </a:extLst>
          </p:cNvPr>
          <p:cNvSpPr txBox="1"/>
          <p:nvPr/>
        </p:nvSpPr>
        <p:spPr>
          <a:xfrm>
            <a:off x="842720" y="1722177"/>
            <a:ext cx="6010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rgbClr val="725DCF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725DCF"/>
                </a:solidFill>
                <a:effectLst/>
                <a:latin typeface="Roboto" panose="02000000000000000000" pitchFamily="2" charset="0"/>
              </a:rPr>
              <a:t>One of the biggest advantages of HTML over XML is that  Appearance and Presentation can be modified using HTML, which makes it more interactive. </a:t>
            </a:r>
          </a:p>
          <a:p>
            <a:pPr marL="342900" indent="-342900" algn="l">
              <a:buClr>
                <a:srgbClr val="725DCF"/>
              </a:buClr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725DCF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buClr>
                <a:srgbClr val="725DCF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725DCF"/>
                </a:solidFill>
                <a:effectLst/>
                <a:latin typeface="Roboto" panose="02000000000000000000" pitchFamily="2" charset="0"/>
              </a:rPr>
              <a:t>It has its own pre-defined tags and it is not necessary to have closing tags while it is necessary to have closing tags in XML.</a:t>
            </a:r>
          </a:p>
          <a:p>
            <a:pPr marL="342900" indent="-342900" algn="l">
              <a:buClr>
                <a:srgbClr val="725DCF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725DCF"/>
              </a:solidFill>
              <a:latin typeface="Roboto" panose="02000000000000000000" pitchFamily="2" charset="0"/>
            </a:endParaRPr>
          </a:p>
          <a:p>
            <a:pPr marL="342900" indent="-342900" algn="l">
              <a:buClr>
                <a:srgbClr val="725DCF"/>
              </a:buCl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725DCF"/>
                </a:solidFill>
                <a:effectLst/>
                <a:latin typeface="Roboto" panose="02000000000000000000" pitchFamily="2" charset="0"/>
              </a:rPr>
              <a:t>XML only focusses on the exchange of information.</a:t>
            </a:r>
            <a:endParaRPr lang="en-IN" sz="1800" b="0" i="0" dirty="0">
              <a:solidFill>
                <a:srgbClr val="725DC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935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718DDDD-A2CD-41EF-98D3-AFFD913D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5071" y="1569571"/>
            <a:ext cx="5213618" cy="876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9C75FD-15BA-44F5-B5AB-DFA10B4662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100" y="2783187"/>
            <a:ext cx="2279767" cy="1320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9AA79B1-B238-40B5-9547-3E15DFB7575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434114" y="2634806"/>
            <a:ext cx="371764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element is a container for different types of input elements, such as: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text fields,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checkboxes,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radio buttons,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submit buttons,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etc.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22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988A09-8EED-46CB-8942-9DD7E92BB1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863" y="1626124"/>
            <a:ext cx="6312219" cy="291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405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1457274-2071-43CC-93A4-2699A9FAB5B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5070" y="1530593"/>
            <a:ext cx="4940554" cy="882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7F91F-F824-4E13-A8FF-69FAF26C69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1288" y="2707805"/>
            <a:ext cx="4014728" cy="1829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49355D-FB3E-4A87-B408-D85B5F7294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0902" y="3055381"/>
            <a:ext cx="3833165" cy="113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023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99FB5A-2B17-4565-9D4F-C1D77FC642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863" y="1411360"/>
            <a:ext cx="4113618" cy="1062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65ABA3-9E34-4180-9F71-C7D588483C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8869" y="2571750"/>
            <a:ext cx="4460700" cy="2277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8FA78-A412-476C-A411-691992E12C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2601" y="3255985"/>
            <a:ext cx="3347983" cy="1051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135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3A30DC8-4202-41E9-BC58-EFA01A8C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8869" y="1460200"/>
            <a:ext cx="5702593" cy="120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3C462-02F2-43ED-9CE2-481A7B6153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666" y="2730607"/>
            <a:ext cx="4259044" cy="2129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2ED18-D5C1-4725-875C-FD79C61D97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6171" y="3365934"/>
            <a:ext cx="3640735" cy="858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3082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0268C72-B7AB-4732-95CC-2BE4C209A1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6449" y="1409552"/>
            <a:ext cx="5478704" cy="1355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19F4C6-EFBB-4B08-9563-1C3D81213C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6791" y="2931562"/>
            <a:ext cx="3882819" cy="1862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041E59-C190-4D8C-BEF1-3EFD20C0B4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44392" y="2931562"/>
            <a:ext cx="3461990" cy="143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374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7E954F9-A25B-4A38-B629-CD0F279A75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3681" y="1464330"/>
            <a:ext cx="5856306" cy="1285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3B1DC-4A2E-4D9C-8372-4BE87703EF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8652" y="2920794"/>
            <a:ext cx="4156240" cy="1999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10EEDFF-1155-403B-9BF4-4825A5587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" y="3072178"/>
            <a:ext cx="2629496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Tip: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Verdana" panose="020B0604030504040204" pitchFamily="34" charset="0"/>
              </a:rPr>
              <a:t> 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If the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attribute is omitted, the action is set to the current page.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52797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22D8EB5-0882-4184-9781-5DA6360DCC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863" y="1438741"/>
            <a:ext cx="6395344" cy="1115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FA30FD-D7EB-4537-9A4C-AE0EFF1F35A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825" y="2840132"/>
            <a:ext cx="4650452" cy="1697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605DA-66A1-447A-8D44-5E1F8C212FF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2753" y="3082008"/>
            <a:ext cx="3122908" cy="984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1983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B090676-362A-47B6-A469-9A43389D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4275" y="1488444"/>
            <a:ext cx="6094352" cy="1345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C9B9D-FE71-4A4C-AA67-8B825AFE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753" y="3019141"/>
            <a:ext cx="3757725" cy="180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336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FAE8D1A-8B8F-41C5-BCC2-5E235852C6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100" y="1465286"/>
            <a:ext cx="5442230" cy="660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78CDB-680D-4896-A3EB-BA56A839DD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8063" y="2358706"/>
            <a:ext cx="4788146" cy="21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0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HTML ?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18" name="Google Shape;237;p16">
            <a:extLst>
              <a:ext uri="{FF2B5EF4-FFF2-40B4-BE49-F238E27FC236}">
                <a16:creationId xmlns:a16="http://schemas.microsoft.com/office/drawing/2014/main" id="{B9F46487-1F66-4269-8C58-6C1F5099B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3226" y="1378708"/>
            <a:ext cx="5842247" cy="33711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1800" dirty="0"/>
              <a:t>HTML stands for Hyper Text Markup Language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1800" dirty="0"/>
              <a:t>HTML is the standard markup language for creating Web pages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1800" dirty="0"/>
              <a:t>HTML describes the structure of a Web page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1800" dirty="0"/>
              <a:t>HTML consists of a series of elements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1800" dirty="0"/>
              <a:t>HTML elements tell the browser how to display the content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1800" dirty="0"/>
              <a:t>HTML elements label pieces of content such as "this is a heading", "this is a paragraph", "this is a link", etc.</a:t>
            </a:r>
            <a:r>
              <a:rPr lang="en" sz="1800" dirty="0"/>
              <a:t>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254322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Forms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0065DE-4E2E-4320-BFBC-425E88AB8F96}"/>
              </a:ext>
            </a:extLst>
          </p:cNvPr>
          <p:cNvSpPr/>
          <p:nvPr/>
        </p:nvSpPr>
        <p:spPr>
          <a:xfrm>
            <a:off x="5170317" y="3271854"/>
            <a:ext cx="30828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many more…</a:t>
            </a:r>
          </a:p>
        </p:txBody>
      </p:sp>
      <p:pic>
        <p:nvPicPr>
          <p:cNvPr id="1026" name="Picture 2" descr="HTML Input Attributes – Code Bridge Plus">
            <a:extLst>
              <a:ext uri="{FF2B5EF4-FFF2-40B4-BE49-F238E27FC236}">
                <a16:creationId xmlns:a16="http://schemas.microsoft.com/office/drawing/2014/main" id="{BF7EB421-CAC1-44E9-B5A3-3E9D03995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2"/>
          <a:stretch/>
        </p:blipFill>
        <p:spPr bwMode="auto">
          <a:xfrm>
            <a:off x="528957" y="1867545"/>
            <a:ext cx="4544113" cy="300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74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078106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Multimedia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16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313429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ATTRIBUTES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7D8F41-BBB9-4F44-AB4E-686F3435C20F}"/>
              </a:ext>
            </a:extLst>
          </p:cNvPr>
          <p:cNvSpPr txBox="1"/>
          <p:nvPr/>
        </p:nvSpPr>
        <p:spPr>
          <a:xfrm>
            <a:off x="402113" y="1885823"/>
            <a:ext cx="5859202" cy="535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Multimedia on the web is sound, music, videos, movies, and animations.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FE2F8-D34D-4E13-BA80-FB18528030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203" y="2627172"/>
            <a:ext cx="8098599" cy="1410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254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Multimedia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6986824-D6E4-4A91-A1DC-C32E3834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1264" y="1614364"/>
            <a:ext cx="6324527" cy="3283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E98F6A-5825-4E1B-98A6-ACF630620B98}"/>
              </a:ext>
            </a:extLst>
          </p:cNvPr>
          <p:cNvSpPr/>
          <p:nvPr/>
        </p:nvSpPr>
        <p:spPr>
          <a:xfrm>
            <a:off x="6793905" y="3120936"/>
            <a:ext cx="168667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Video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Formats</a:t>
            </a:r>
          </a:p>
        </p:txBody>
      </p:sp>
    </p:spTree>
    <p:extLst>
      <p:ext uri="{BB962C8B-B14F-4D97-AF65-F5344CB8AC3E}">
        <p14:creationId xmlns:p14="http://schemas.microsoft.com/office/powerpoint/2010/main" val="470239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Multimedia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E8E11F0-86DA-4296-BD2E-AA787A4454F7}"/>
              </a:ext>
            </a:extLst>
          </p:cNvPr>
          <p:cNvSpPr/>
          <p:nvPr/>
        </p:nvSpPr>
        <p:spPr>
          <a:xfrm>
            <a:off x="6793905" y="3074443"/>
            <a:ext cx="168667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Audio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Formats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C6267D-99BF-4CD7-A498-7E3C07F645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1264" y="1808400"/>
            <a:ext cx="6193293" cy="284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2608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Multimedia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D909F36-57B3-42E2-8C69-0B83ADC90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03" y="1526233"/>
            <a:ext cx="5463153" cy="285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 HTML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element is used to show a video on a web page.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CD577-B3E1-45B9-BDB5-9B2D8C50D6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82814" y="3238473"/>
            <a:ext cx="3365673" cy="1511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95B6BE5-79D3-488E-A0C0-EF055971D6C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6503" y="2105687"/>
            <a:ext cx="4006311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attribute adds video controls, like play, pause, and volume.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It is a good idea to always include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and 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attributes. If height and width are not set, the page might flicker while the video loads.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</a:p>
          <a:p>
            <a:pPr marL="171450" indent="-171450">
              <a:buClrTx/>
              <a:buFont typeface="Arial" panose="020B0604020202020204" pitchFamily="34" charset="0"/>
              <a:buChar char="•"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&lt;source&gt;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element allows you to specify alternative video files which the browser may choose from. The browser will use the first recognized format.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 text between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&lt;/video&gt;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tags will only be displayed in browsers that do not support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element.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06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Multimedia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B1FE670E-EB41-4D32-BDCD-76F5C5469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89" y="1594612"/>
            <a:ext cx="436703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To start a video automatically, use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attribute: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2E7904-AF2D-4798-9D76-7970AA1BB6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8899" y="2292059"/>
            <a:ext cx="3175163" cy="1511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 descr="Best HTML5 Video Players for 2021 | Wowza Media Systems">
            <a:extLst>
              <a:ext uri="{FF2B5EF4-FFF2-40B4-BE49-F238E27FC236}">
                <a16:creationId xmlns:a16="http://schemas.microsoft.com/office/drawing/2014/main" id="{7631113D-BC07-4697-A1F9-482382744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78" y="1968640"/>
            <a:ext cx="4254769" cy="215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320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Multimedia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64546F-7964-4E81-81CB-6D4F07698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4" y="1574123"/>
            <a:ext cx="77230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 HTML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&lt;audio&gt;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element is used to play an audio file on a web page.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449936-E6AE-4A49-A0BB-B92EE87FDB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14538" y="2921328"/>
            <a:ext cx="4301889" cy="1719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1B1160E-B040-418B-AA3A-D7417BD7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4" y="2147667"/>
            <a:ext cx="3400277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attribute adds audio controls, like play, pause, and volume.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&lt;source&gt;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element allows you to specify alternative audio files which the browser may choose from. The browser will use the first recognized format.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The text between 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&lt;audio&gt;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&lt;/audio&gt;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tags will only be displayed in browsers that do not support the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&lt;audio&gt;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 element.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581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Multimedia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3B87B6D-CA87-4EE8-B5D1-AF797BC6D6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863" y="1582744"/>
            <a:ext cx="3924502" cy="800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41230-DA50-47F9-994D-049ED9D1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863" y="2571750"/>
            <a:ext cx="3346622" cy="1466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 descr="HTML Audio Tag: Cheat Sheet &amp; Real-World Examples 2022">
            <a:extLst>
              <a:ext uri="{FF2B5EF4-FFF2-40B4-BE49-F238E27FC236}">
                <a16:creationId xmlns:a16="http://schemas.microsoft.com/office/drawing/2014/main" id="{3FD7EFEF-2EDC-49CD-9240-F3A13139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425" y="2571751"/>
            <a:ext cx="4209177" cy="14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6728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3078106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Emojis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25850" y="232348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17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02205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>
            <a:spLocks noGrp="1"/>
          </p:cNvSpPr>
          <p:nvPr>
            <p:ph type="ctrTitle" idx="4294967295"/>
          </p:nvPr>
        </p:nvSpPr>
        <p:spPr>
          <a:xfrm>
            <a:off x="714200" y="688675"/>
            <a:ext cx="4182300" cy="1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</a:rPr>
              <a:t>Example of HTML Page Structure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252" name="Google Shape;252;p18"/>
          <p:cNvSpPr txBox="1">
            <a:spLocks noGrp="1"/>
          </p:cNvSpPr>
          <p:nvPr>
            <p:ph type="subTitle" idx="4294967295"/>
          </p:nvPr>
        </p:nvSpPr>
        <p:spPr>
          <a:xfrm>
            <a:off x="774548" y="1969469"/>
            <a:ext cx="3118200" cy="26732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&lt;!DOCTYPE html&gt;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&lt;html&gt;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&lt;head&gt;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&lt;/title&gt;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&lt;/head&gt;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&lt;body&gt;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 First Heading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&lt;/h1&gt;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&lt;/p&gt;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&lt;/body&gt;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b="0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3" name="Google Shape;25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 dirty="0">
              <a:solidFill>
                <a:schemeClr val="lt1"/>
              </a:solidFill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4303900" y="1851926"/>
            <a:ext cx="4495770" cy="3291579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28625" dist="95250" dir="162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6842030" y="4523001"/>
            <a:ext cx="322719" cy="30814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6" name="Google Shape;256;p18"/>
          <p:cNvGrpSpPr/>
          <p:nvPr/>
        </p:nvGrpSpPr>
        <p:grpSpPr>
          <a:xfrm>
            <a:off x="6441204" y="2792568"/>
            <a:ext cx="1382431" cy="1382802"/>
            <a:chOff x="6654650" y="3665275"/>
            <a:chExt cx="409100" cy="409125"/>
          </a:xfrm>
        </p:grpSpPr>
        <p:sp>
          <p:nvSpPr>
            <p:cNvPr id="257" name="Google Shape;257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9" name="Google Shape;259;p18"/>
          <p:cNvGrpSpPr/>
          <p:nvPr/>
        </p:nvGrpSpPr>
        <p:grpSpPr>
          <a:xfrm rot="1056760">
            <a:off x="5109434" y="3879281"/>
            <a:ext cx="913321" cy="913402"/>
            <a:chOff x="570875" y="4322250"/>
            <a:chExt cx="443300" cy="443325"/>
          </a:xfrm>
        </p:grpSpPr>
        <p:sp>
          <p:nvSpPr>
            <p:cNvPr id="260" name="Google Shape;260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4" name="Google Shape;264;p18"/>
          <p:cNvSpPr/>
          <p:nvPr/>
        </p:nvSpPr>
        <p:spPr>
          <a:xfrm rot="2466650">
            <a:off x="5211679" y="3060758"/>
            <a:ext cx="448377" cy="4281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18"/>
          <p:cNvSpPr/>
          <p:nvPr/>
        </p:nvSpPr>
        <p:spPr>
          <a:xfrm rot="-1609598">
            <a:off x="5867355" y="3330098"/>
            <a:ext cx="322650" cy="30806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18"/>
          <p:cNvSpPr/>
          <p:nvPr/>
        </p:nvSpPr>
        <p:spPr>
          <a:xfrm rot="2925957">
            <a:off x="7823620" y="3574180"/>
            <a:ext cx="241702" cy="23078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8"/>
          <p:cNvSpPr/>
          <p:nvPr/>
        </p:nvSpPr>
        <p:spPr>
          <a:xfrm rot="-1609409">
            <a:off x="6408419" y="2595964"/>
            <a:ext cx="217724" cy="2078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Emojis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B150BCD-2071-4B16-B535-4318E36D3568}"/>
              </a:ext>
            </a:extLst>
          </p:cNvPr>
          <p:cNvSpPr txBox="1"/>
          <p:nvPr/>
        </p:nvSpPr>
        <p:spPr>
          <a:xfrm>
            <a:off x="745854" y="1745420"/>
            <a:ext cx="6732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Emojis are characters from the UTF-8 character set: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😄 😍 💗</a:t>
            </a:r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E1629C-A71E-4B7A-B874-28E5E431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854" y="2083974"/>
            <a:ext cx="5296172" cy="1397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695A78-A57F-48DB-839B-D33F5D0DC627}"/>
              </a:ext>
            </a:extLst>
          </p:cNvPr>
          <p:cNvSpPr txBox="1"/>
          <p:nvPr/>
        </p:nvSpPr>
        <p:spPr>
          <a:xfrm>
            <a:off x="745854" y="3728961"/>
            <a:ext cx="45758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To let the browser understand that you are displaying a character, you must start the entity number with &amp;# and end it with ; (semicolon).</a:t>
            </a:r>
          </a:p>
          <a:p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9354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Emojis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A15590A-1182-46A4-91AD-8F8106ABBE89}"/>
              </a:ext>
            </a:extLst>
          </p:cNvPr>
          <p:cNvSpPr txBox="1"/>
          <p:nvPr/>
        </p:nvSpPr>
        <p:spPr>
          <a:xfrm>
            <a:off x="590589" y="1690934"/>
            <a:ext cx="7228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To let the browser understand that you are displaying a character, you must start the entity number with &amp;# and end it with ; (semicolon).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A0547-D3E9-42DB-8438-3BCA6BC6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5" y="2533106"/>
            <a:ext cx="4222967" cy="1784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D376D3-255F-452B-9731-DDD842726D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5800" y="2533106"/>
            <a:ext cx="4222967" cy="9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23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Emojis</a:t>
            </a:r>
            <a:endParaRPr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 dirty="0"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78106F-B589-4221-B83E-D2303FC411E3}"/>
              </a:ext>
            </a:extLst>
          </p:cNvPr>
          <p:cNvSpPr txBox="1"/>
          <p:nvPr/>
        </p:nvSpPr>
        <p:spPr>
          <a:xfrm>
            <a:off x="1540145" y="1326200"/>
            <a:ext cx="4575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</a:rPr>
              <a:t>Some Emoji Symbols in UTF-8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06FBA-23D3-48BD-A8FF-8CFB0AA0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145" y="1699696"/>
            <a:ext cx="2964912" cy="318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0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 txBox="1">
            <a:spLocks noGrp="1"/>
          </p:cNvSpPr>
          <p:nvPr>
            <p:ph type="ctrTitle" idx="4294967295"/>
          </p:nvPr>
        </p:nvSpPr>
        <p:spPr>
          <a:xfrm>
            <a:off x="3381175" y="1054175"/>
            <a:ext cx="4422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THANKS!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506" name="Google Shape;506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93</a:t>
            </a:fld>
            <a:endParaRPr dirty="0">
              <a:solidFill>
                <a:schemeClr val="lt1"/>
              </a:solidFill>
            </a:endParaRPr>
          </a:p>
        </p:txBody>
      </p:sp>
      <p:pic>
        <p:nvPicPr>
          <p:cNvPr id="507" name="Google Shape;507;p34"/>
          <p:cNvPicPr preferRelativeResize="0"/>
          <p:nvPr/>
        </p:nvPicPr>
        <p:blipFill>
          <a:blip r:embed="rId3"/>
          <a:srcRect l="4709" r="4709"/>
          <a:stretch/>
        </p:blipFill>
        <p:spPr>
          <a:xfrm>
            <a:off x="1188150" y="401625"/>
            <a:ext cx="1975353" cy="2180734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1517</Words>
  <Application>Microsoft Office PowerPoint</Application>
  <PresentationFormat>On-screen Show (16:9)</PresentationFormat>
  <Paragraphs>312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7" baseType="lpstr">
      <vt:lpstr>Catamaran Thin</vt:lpstr>
      <vt:lpstr>Segoe UI</vt:lpstr>
      <vt:lpstr>Roboto</vt:lpstr>
      <vt:lpstr>Palatino Linotype</vt:lpstr>
      <vt:lpstr>Calibri</vt:lpstr>
      <vt:lpstr>arial</vt:lpstr>
      <vt:lpstr>Consolas</vt:lpstr>
      <vt:lpstr>Catamaran</vt:lpstr>
      <vt:lpstr>Bahnschrift</vt:lpstr>
      <vt:lpstr>arial</vt:lpstr>
      <vt:lpstr>Verdana</vt:lpstr>
      <vt:lpstr>Wingdings</vt:lpstr>
      <vt:lpstr>Segoe UI Semilight</vt:lpstr>
      <vt:lpstr>Dauphin template</vt:lpstr>
      <vt:lpstr>PowerPoint Presentation</vt:lpstr>
      <vt:lpstr>Outline</vt:lpstr>
      <vt:lpstr>HTML INTRODUCTION</vt:lpstr>
      <vt:lpstr>HTML</vt:lpstr>
      <vt:lpstr>PowerPoint Presentation</vt:lpstr>
      <vt:lpstr>Alternatives to HTML</vt:lpstr>
      <vt:lpstr>Then Why HTML ?</vt:lpstr>
      <vt:lpstr>What is HTML ?</vt:lpstr>
      <vt:lpstr>Example of HTML Page Structure</vt:lpstr>
      <vt:lpstr>HTML BASICS</vt:lpstr>
      <vt:lpstr>HTML Documents</vt:lpstr>
      <vt:lpstr>HTML ELEMENTS</vt:lpstr>
      <vt:lpstr>HTML ELEMENTS</vt:lpstr>
      <vt:lpstr>HTML ELEMENTS</vt:lpstr>
      <vt:lpstr>HTML ELEMENTS</vt:lpstr>
      <vt:lpstr>HTML ATTRIBUTES</vt:lpstr>
      <vt:lpstr>HTML ATTRIBUTES</vt:lpstr>
      <vt:lpstr>HTML ATTRIBUTES</vt:lpstr>
      <vt:lpstr>HTML ATTRIBUTES</vt:lpstr>
      <vt:lpstr>HTML PARAGRAPHS</vt:lpstr>
      <vt:lpstr>HTML PARAGRAPHS</vt:lpstr>
      <vt:lpstr>HTML PARAGRAPHS</vt:lpstr>
      <vt:lpstr>HTML Formatting</vt:lpstr>
      <vt:lpstr>HTML Formatting</vt:lpstr>
      <vt:lpstr>HTML Formatting</vt:lpstr>
      <vt:lpstr>HTML Links &amp; CharSet</vt:lpstr>
      <vt:lpstr>HTML Links</vt:lpstr>
      <vt:lpstr>HTML Links</vt:lpstr>
      <vt:lpstr>HTML Links</vt:lpstr>
      <vt:lpstr>HTML Charset</vt:lpstr>
      <vt:lpstr>HTML Charset</vt:lpstr>
      <vt:lpstr>HTML Images</vt:lpstr>
      <vt:lpstr>HTML Images</vt:lpstr>
      <vt:lpstr>HTML Images</vt:lpstr>
      <vt:lpstr>HTML Tables</vt:lpstr>
      <vt:lpstr>HTML Tables</vt:lpstr>
      <vt:lpstr>HTML Tables</vt:lpstr>
      <vt:lpstr>HTML Tables</vt:lpstr>
      <vt:lpstr>HTML Tables</vt:lpstr>
      <vt:lpstr>HTML Tables</vt:lpstr>
      <vt:lpstr>HTML Tables</vt:lpstr>
      <vt:lpstr>HTML Lists</vt:lpstr>
      <vt:lpstr>HTML ATTRIBUTES</vt:lpstr>
      <vt:lpstr>HTML ATTRIBUTES</vt:lpstr>
      <vt:lpstr>HTML Block and Inline  elements</vt:lpstr>
      <vt:lpstr>Block &amp; Inline elements</vt:lpstr>
      <vt:lpstr>Block &amp; Inline elements</vt:lpstr>
      <vt:lpstr>Block &amp; Inline elements</vt:lpstr>
      <vt:lpstr>Block &amp; Inline elements</vt:lpstr>
      <vt:lpstr>Block &amp; Inline elements</vt:lpstr>
      <vt:lpstr>Block &amp; Inline elements</vt:lpstr>
      <vt:lpstr>HTML Class and ID</vt:lpstr>
      <vt:lpstr>Class</vt:lpstr>
      <vt:lpstr>Class</vt:lpstr>
      <vt:lpstr>ID</vt:lpstr>
      <vt:lpstr>ID</vt:lpstr>
      <vt:lpstr>HTML Block and Inline  elements</vt:lpstr>
      <vt:lpstr>HTML Layout Elements</vt:lpstr>
      <vt:lpstr>HTML Layout Elements</vt:lpstr>
      <vt:lpstr>HTML Responsive Web Design</vt:lpstr>
      <vt:lpstr>Responsive Web Design</vt:lpstr>
      <vt:lpstr>Responsive Web Design</vt:lpstr>
      <vt:lpstr>Responsive Web Design</vt:lpstr>
      <vt:lpstr>Responsive Web Design</vt:lpstr>
      <vt:lpstr>Responsive Web Design</vt:lpstr>
      <vt:lpstr>Responsive Web Design</vt:lpstr>
      <vt:lpstr>Responsive Web Design</vt:lpstr>
      <vt:lpstr>HTML Forms</vt:lpstr>
      <vt:lpstr>HTML Forms</vt:lpstr>
      <vt:lpstr>HTML Forms</vt:lpstr>
      <vt:lpstr>HTML Forms</vt:lpstr>
      <vt:lpstr>HTML Forms</vt:lpstr>
      <vt:lpstr>HTML Forms</vt:lpstr>
      <vt:lpstr>HTML Forms</vt:lpstr>
      <vt:lpstr>HTML Forms</vt:lpstr>
      <vt:lpstr>HTML Forms</vt:lpstr>
      <vt:lpstr>HTML Forms</vt:lpstr>
      <vt:lpstr>HTML Forms</vt:lpstr>
      <vt:lpstr>HTML Forms</vt:lpstr>
      <vt:lpstr>HTML Forms</vt:lpstr>
      <vt:lpstr>HTML Multimedia</vt:lpstr>
      <vt:lpstr>HTML ATTRIBUTES</vt:lpstr>
      <vt:lpstr>HTML Multimedia</vt:lpstr>
      <vt:lpstr>HTML Multimedia</vt:lpstr>
      <vt:lpstr>HTML Multimedia</vt:lpstr>
      <vt:lpstr>HTML Multimedia</vt:lpstr>
      <vt:lpstr>HTML Multimedia</vt:lpstr>
      <vt:lpstr>HTML Multimedia</vt:lpstr>
      <vt:lpstr>HTML Emojis</vt:lpstr>
      <vt:lpstr>HTML Emojis</vt:lpstr>
      <vt:lpstr>HTML Emojis</vt:lpstr>
      <vt:lpstr>HTML Emojis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Manish Rai</cp:lastModifiedBy>
  <cp:revision>7</cp:revision>
  <dcterms:modified xsi:type="dcterms:W3CDTF">2023-01-06T12:28:29Z</dcterms:modified>
</cp:coreProperties>
</file>